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22C"/>
    <a:srgbClr val="4109DD"/>
    <a:srgbClr val="280A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zanova1965@mail.ru" TargetMode="External"/><Relationship Id="rId2" Type="http://schemas.openxmlformats.org/officeDocument/2006/relationships/hyperlink" Target="http://mdou1.ucoz.n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ushina-o@mail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>
                <a:lumMod val="90000"/>
                <a:alpha val="47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66"/>
            <a:ext cx="61722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effectLst/>
                <a:latin typeface="Arial" pitchFamily="34" charset="0"/>
                <a:cs typeface="Arial" pitchFamily="34" charset="0"/>
              </a:rPr>
              <a:t>Муниципальное бюджетное образовательное учреждение </a:t>
            </a:r>
            <a:br>
              <a:rPr lang="ru-RU" sz="28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effectLst/>
                <a:latin typeface="Arial" pitchFamily="34" charset="0"/>
                <a:cs typeface="Arial" pitchFamily="34" charset="0"/>
              </a:rPr>
              <a:t> « Детский сад № 1»</a:t>
            </a:r>
            <a:endParaRPr lang="ru-RU" sz="28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7358114" cy="42862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«Театрализованная деятельность, как средство развития творческих способностей детей дошкольного возраста»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Составитель: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Тявлина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О. В.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Муз.рук-ль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МБДОУ №1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Ленинск-Кузнецкий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Результаты педагогической </a:t>
            </a: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диагностики (%):</a:t>
            </a: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4109D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643042" y="2285992"/>
          <a:ext cx="6929486" cy="4572008"/>
        </p:xfrm>
        <a:graphic>
          <a:graphicData uri="http://schemas.openxmlformats.org/presentationml/2006/ole">
            <p:oleObj spid="_x0000_s1028" name="Диаграмма" r:id="rId3" imgW="5934110" imgH="4038476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Приглашаем к сотрудничеству!</a:t>
            </a:r>
            <a:r>
              <a:rPr lang="ru-RU" sz="4400" dirty="0" smtClean="0">
                <a:solidFill>
                  <a:srgbClr val="4109DD"/>
                </a:solidFill>
                <a:effectLst/>
              </a:rPr>
              <a:t/>
            </a:r>
            <a:br>
              <a:rPr lang="ru-RU" sz="4400" dirty="0" smtClean="0">
                <a:solidFill>
                  <a:srgbClr val="4109DD"/>
                </a:solidFill>
                <a:effectLst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МБДОУ №1</a:t>
            </a:r>
            <a:b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err="1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Ленинск-Кузнецкого</a:t>
            </a: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 городского округа,</a:t>
            </a:r>
            <a:b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ул. Абрамцева,17</a:t>
            </a:r>
            <a:b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сайт:</a:t>
            </a:r>
            <a:r>
              <a:rPr lang="en-US" sz="3200" dirty="0" smtClean="0">
                <a:latin typeface="Arial Black" pitchFamily="34" charset="0"/>
                <a:hlinkClick r:id="rId2"/>
              </a:rPr>
              <a:t>http://mdou1.ucoz.net/</a:t>
            </a: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  <a:r>
              <a:rPr lang="en-US" sz="36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itchFamily="34" charset="0"/>
                <a:hlinkClick r:id="rId3"/>
              </a:rPr>
              <a:t> </a:t>
            </a:r>
            <a:r>
              <a:rPr lang="en-US" sz="32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itchFamily="34" charset="0"/>
                <a:hlinkClick r:id="rId3"/>
              </a:rPr>
              <a:t>rozanova1965@mail.ru </a:t>
            </a: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личная электронная почта:</a:t>
            </a:r>
            <a:r>
              <a:rPr lang="en-US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  <a:hlinkClick r:id="rId4"/>
              </a:rPr>
              <a:t>https://dushina-o@mail.ru/</a:t>
            </a:r>
            <a:r>
              <a:rPr lang="en-US" sz="3600" dirty="0" smtClean="0">
                <a:solidFill>
                  <a:srgbClr val="280ADC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3100" dirty="0">
              <a:solidFill>
                <a:srgbClr val="280AD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>
                <a:lumMod val="90000"/>
                <a:alpha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929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4109DD"/>
                </a:solidFill>
                <a:effectLst/>
                <a:latin typeface="Arial" pitchFamily="34" charset="0"/>
                <a:cs typeface="Arial" pitchFamily="34" charset="0"/>
              </a:rPr>
              <a:t>Театрализованная деятельность позволяет решить многие проблемы педагогики и психологии, связанные с: </a:t>
            </a:r>
            <a:r>
              <a:rPr lang="ru-RU" sz="2700" dirty="0" smtClean="0">
                <a:effectLst/>
              </a:rPr>
              <a:t> </a:t>
            </a: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700" dirty="0" smtClean="0">
                <a:effectLst/>
              </a:rPr>
              <a:t>- художественным образованием и воспитанием детей; 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- формированием эстетического вкуса; 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- нравственным воспитанием; 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- развитием памяти, воображения, инициативности, речи; 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- развитием коммуникативных качеств; 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-созданием положительного эмоционального настроя, снятием напряженности,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- преодолением робости, неуверенности в себе, застенчивости,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 - решением конфликтных ситуаций через театральную игру. 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>
                <a:lumMod val="90000"/>
                <a:alpha val="4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«…</a:t>
            </a:r>
            <a:r>
              <a:rPr lang="ru-RU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Театр – это волшебный мир. Он дает уроки красоты, морали и нравственности. А чем он богаче, тем успешнее идет развитие духовного мира детей…».</a:t>
            </a:r>
            <a:r>
              <a:rPr lang="ru-RU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effectLst/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3100" i="1" dirty="0" smtClean="0">
                <a:effectLst/>
                <a:latin typeface="Arial" pitchFamily="34" charset="0"/>
                <a:cs typeface="Arial" pitchFamily="34" charset="0"/>
              </a:rPr>
              <a:t>Б. М. Теплов</a:t>
            </a:r>
            <a:endParaRPr lang="ru-RU" sz="3100" i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drama-masks-clip-art-22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2592309" cy="197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7150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ПРОБЛЕМА: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8022C"/>
                </a:solidFill>
                <a:effectLst/>
              </a:rPr>
              <a:t>В дошкольных учреждениях театрализованная деятельность используется недостаточно, это объясняют следующие противоречия в способах ее организации: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1. Театрализованные постановки применяются в качестве некого «зрелища» на праздниках;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2. Театрализованная деятельность не используется, как отдельный целостный вид деятельности, а включается, как отдельный элемент в различных видах деятельности.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642942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2700" dirty="0" smtClean="0">
                <a:solidFill>
                  <a:srgbClr val="280ADC"/>
                </a:solidFill>
                <a:effectLst/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7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- Познакомить детей с разнообразным миром театра, его историей и особенностями;</a:t>
            </a:r>
            <a:b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- Создать благоприятные условия для детского творчества и сотрудничества;</a:t>
            </a:r>
            <a:b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 - Развивать эмоциональную отзывчивость ребенка к театральной деятельности;</a:t>
            </a:r>
            <a:b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- Создать условия для развития эмоциональной сферы ребенка, внимание, память, речь, чувства ритма, координацию движения, воображение, фантазию, самостоятельное мышление, воспитание чувства сопереживания к проблемам друзей из ближнего и дальнего окружения; </a:t>
            </a:r>
            <a:b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- Способствовать развитию речевой и сценической культуры, наблюдательности, воображения, эмоциональной отзывчивости;</a:t>
            </a:r>
            <a:b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 - Формировать у детей уверенность в себе средствами публичных выступлений и адекватную самооценку.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62151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          Содержание</a:t>
            </a:r>
            <a:r>
              <a:rPr lang="en-US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занятий по театрализованной</a:t>
            </a:r>
            <a:b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                  деятельности  включает в себя:</a:t>
            </a:r>
            <a:br>
              <a:rPr lang="ru-RU" sz="27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просмотр театрализованных постановок и беседы по ним;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игры-драматизации;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разыгрывание разнообразных сказок и сценок, небольших этюдов и малых литературных форм;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упражнения по формированию выразительности исполнения;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упражнения, направленные на развитие социально-эмоциональной сферы детей дошкольного возраста;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упражнения и творческие задания имитационного характера с опорой на опыт;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речевые упражнения;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разыгрывание пластических и мимических этюдов;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• знакомство с музыкальными средствами выразительности.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280ADC"/>
                </a:solidFill>
                <a:latin typeface="Arial" pitchFamily="34" charset="0"/>
                <a:cs typeface="Arial" pitchFamily="34" charset="0"/>
              </a:rPr>
              <a:t>Предметно-развивающая среда:</a:t>
            </a:r>
            <a:endParaRPr lang="ru-RU" sz="4000" dirty="0">
              <a:solidFill>
                <a:srgbClr val="280AD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782" y="1571612"/>
            <a:ext cx="3017714" cy="2428892"/>
          </a:xfrm>
          <a:prstGeom prst="snip2DiagRect">
            <a:avLst/>
          </a:prstGeom>
          <a:ln w="28575">
            <a:solidFill>
              <a:srgbClr val="280ADC"/>
            </a:solidFill>
          </a:ln>
        </p:spPr>
      </p:pic>
      <p:pic>
        <p:nvPicPr>
          <p:cNvPr id="4" name="Рисунок 3" descr="IMG_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2980913" cy="2428892"/>
          </a:xfrm>
          <a:prstGeom prst="snip2DiagRect">
            <a:avLst/>
          </a:prstGeom>
          <a:ln w="28575">
            <a:solidFill>
              <a:srgbClr val="4109DD"/>
            </a:solidFill>
          </a:ln>
        </p:spPr>
      </p:pic>
      <p:pic>
        <p:nvPicPr>
          <p:cNvPr id="5" name="Рисунок 4" descr="IMG_0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121398"/>
            <a:ext cx="3214710" cy="2472854"/>
          </a:xfrm>
          <a:prstGeom prst="snip2DiagRect">
            <a:avLst/>
          </a:prstGeom>
          <a:ln w="28575">
            <a:solidFill>
              <a:srgbClr val="4109DD"/>
            </a:solidFill>
          </a:ln>
        </p:spPr>
      </p:pic>
      <p:pic>
        <p:nvPicPr>
          <p:cNvPr id="6" name="Рисунок 5" descr="IMG_0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790" y="4143380"/>
            <a:ext cx="3369144" cy="2428892"/>
          </a:xfrm>
          <a:prstGeom prst="snip2DiagRect">
            <a:avLst/>
          </a:prstGeom>
          <a:ln w="28575">
            <a:solidFill>
              <a:srgbClr val="280ADC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Предметно-развивающая среда:</a:t>
            </a:r>
            <a:endParaRPr lang="ru-RU" sz="4000" dirty="0">
              <a:solidFill>
                <a:srgbClr val="4109D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2928958" cy="2571768"/>
          </a:xfrm>
          <a:prstGeom prst="snip2DiagRect">
            <a:avLst/>
          </a:prstGeom>
          <a:ln w="38100">
            <a:solidFill>
              <a:srgbClr val="280ADC"/>
            </a:solidFill>
          </a:ln>
        </p:spPr>
      </p:pic>
      <p:pic>
        <p:nvPicPr>
          <p:cNvPr id="5" name="Рисунок 4" descr="IMG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2879593" cy="2549243"/>
          </a:xfrm>
          <a:prstGeom prst="snip2DiagRect">
            <a:avLst/>
          </a:prstGeom>
          <a:ln w="38100">
            <a:solidFill>
              <a:srgbClr val="4109DD"/>
            </a:solidFill>
          </a:ln>
        </p:spPr>
      </p:pic>
      <p:pic>
        <p:nvPicPr>
          <p:cNvPr id="6" name="Рисунок 5" descr="IMG_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143380"/>
            <a:ext cx="2839643" cy="2571768"/>
          </a:xfrm>
          <a:prstGeom prst="snip2DiagRect">
            <a:avLst/>
          </a:prstGeom>
          <a:ln w="38100">
            <a:solidFill>
              <a:srgbClr val="280ADC"/>
            </a:solidFill>
          </a:ln>
        </p:spPr>
      </p:pic>
      <p:pic>
        <p:nvPicPr>
          <p:cNvPr id="7" name="Рисунок 6" descr="IMG_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143380"/>
            <a:ext cx="2786082" cy="2571768"/>
          </a:xfrm>
          <a:prstGeom prst="snip2DiagRect">
            <a:avLst/>
          </a:prstGeom>
          <a:ln w="38100">
            <a:solidFill>
              <a:srgbClr val="4109DD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5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071834" cy="2047889"/>
          </a:xfrm>
          <a:prstGeom prst="roundRect">
            <a:avLst/>
          </a:prstGeom>
          <a:ln w="28575">
            <a:solidFill>
              <a:srgbClr val="4109DD"/>
            </a:solidFill>
          </a:ln>
        </p:spPr>
      </p:pic>
      <p:pic>
        <p:nvPicPr>
          <p:cNvPr id="7" name="Содержимое 6" descr="IMG_56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1643050"/>
            <a:ext cx="3064216" cy="2005485"/>
          </a:xfrm>
          <a:prstGeom prst="roundRect">
            <a:avLst/>
          </a:prstGeom>
          <a:ln w="28575">
            <a:solidFill>
              <a:srgbClr val="280ADC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>Организация деятельности воспитанников:</a:t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109DD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4109D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IMG_5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-11787294"/>
            <a:ext cx="1350000" cy="1800000"/>
          </a:xfrm>
          <a:prstGeom prst="roundRect">
            <a:avLst/>
          </a:prstGeom>
          <a:noFill/>
        </p:spPr>
      </p:pic>
      <p:pic>
        <p:nvPicPr>
          <p:cNvPr id="11" name="Рисунок 10" descr="IMG_4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000504"/>
            <a:ext cx="2643206" cy="2571768"/>
          </a:xfrm>
          <a:prstGeom prst="roundRect">
            <a:avLst/>
          </a:prstGeom>
          <a:ln w="28575">
            <a:solidFill>
              <a:srgbClr val="280ADC"/>
            </a:solidFill>
          </a:ln>
        </p:spPr>
      </p:pic>
      <p:pic>
        <p:nvPicPr>
          <p:cNvPr id="13" name="Рисунок 12" descr="IMG_59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8828" y="3929066"/>
            <a:ext cx="2660595" cy="2643206"/>
          </a:xfrm>
          <a:prstGeom prst="roundRect">
            <a:avLst/>
          </a:prstGeom>
          <a:ln w="28575">
            <a:solidFill>
              <a:srgbClr val="4109DD"/>
            </a:solidFill>
          </a:ln>
        </p:spPr>
      </p:pic>
      <p:pic>
        <p:nvPicPr>
          <p:cNvPr id="14" name="Рисунок 13" descr="IMG_55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2714620"/>
            <a:ext cx="2214578" cy="2857496"/>
          </a:xfrm>
          <a:prstGeom prst="roundRect">
            <a:avLst/>
          </a:prstGeom>
          <a:ln w="28575">
            <a:solidFill>
              <a:srgbClr val="4109DD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1">
      <a:dk1>
        <a:srgbClr val="DEF5FA"/>
      </a:dk1>
      <a:lt1>
        <a:srgbClr val="C9EAF2"/>
      </a:lt1>
      <a:dk2>
        <a:srgbClr val="062228"/>
      </a:dk2>
      <a:lt2>
        <a:srgbClr val="DEF5FA"/>
      </a:lt2>
      <a:accent1>
        <a:srgbClr val="79CBDF"/>
      </a:accent1>
      <a:accent2>
        <a:srgbClr val="DA1F28"/>
      </a:accent2>
      <a:accent3>
        <a:srgbClr val="EB641B"/>
      </a:accent3>
      <a:accent4>
        <a:srgbClr val="77D5EA"/>
      </a:accent4>
      <a:accent5>
        <a:srgbClr val="79CBDF"/>
      </a:accent5>
      <a:accent6>
        <a:srgbClr val="7D3C4A"/>
      </a:accent6>
      <a:hlink>
        <a:srgbClr val="DA1F28"/>
      </a:hlink>
      <a:folHlink>
        <a:srgbClr val="A3171E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</TotalTime>
  <Words>98</Words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Открытая</vt:lpstr>
      <vt:lpstr>Диаграмма Microsoft Graph</vt:lpstr>
      <vt:lpstr>Муниципальное бюджетное образовательное учреждение   « Детский сад № 1»</vt:lpstr>
      <vt:lpstr>Театрализованная деятельность позволяет решить многие проблемы педагогики и психологии, связанные с:   - художественным образованием и воспитанием детей;  - формированием эстетического вкуса;  - нравственным воспитанием;  - развитием памяти, воображения, инициативности, речи;  - развитием коммуникативных качеств;  -созданием положительного эмоционального настроя, снятием напряженности, - преодолением робости, неуверенности в себе, застенчивости,  - решением конфликтных ситуаций через театральную игру.  </vt:lpstr>
      <vt:lpstr>«…Театр – это волшебный мир. Он дает уроки красоты, морали и нравственности. А чем он богаче, тем успешнее идет развитие духовного мира детей…».                                       Б. М. Теплов</vt:lpstr>
      <vt:lpstr>   ПРОБЛЕМА: В дошкольных учреждениях театрализованная деятельность используется недостаточно, это объясняют следующие противоречия в способах ее организации:  1. Театрализованные постановки применяются в качестве некого «зрелища» на праздниках;  2. Театрализованная деятельность не используется, как отдельный целостный вид деятельности, а включается, как отдельный элемент в различных видах деятельности.</vt:lpstr>
      <vt:lpstr>                                          Задачи: - Познакомить детей с разнообразным миром театра, его историей и особенностями; - Создать благоприятные условия для детского творчества и сотрудничества;  - Развивать эмоциональную отзывчивость ребенка к театральной деятельности; - Создать условия для развития эмоциональной сферы ребенка, внимание, память, речь, чувства ритма, координацию движения, воображение, фантазию, самостоятельное мышление, воспитание чувства сопереживания к проблемам друзей из ближнего и дальнего окружения;  - Способствовать развитию речевой и сценической культуры, наблюдательности, воображения, эмоциональной отзывчивости;  - Формировать у детей уверенность в себе средствами публичных выступлений и адекватную самооценку. </vt:lpstr>
      <vt:lpstr>                 Содержание занятий по театрализованной                   деятельности  включает в себя: • просмотр театрализованных постановок и беседы по ним; • игры-драматизации; • разыгрывание разнообразных сказок и сценок, небольших этюдов и малых литературных форм; • упражнения по формированию выразительности исполнения; • упражнения, направленные на развитие социально-эмоциональной сферы детей дошкольного возраста; • упражнения и творческие задания имитационного характера с опорой на опыт; • речевые упражнения; • разыгрывание пластических и мимических этюдов; • знакомство с музыкальными средствами выразительности.  </vt:lpstr>
      <vt:lpstr>Предметно-развивающая среда:</vt:lpstr>
      <vt:lpstr>Предметно-развивающая среда:</vt:lpstr>
      <vt:lpstr>Организация деятельности воспитанников:        </vt:lpstr>
      <vt:lpstr>Результаты педагогической диагностики (%):      </vt:lpstr>
      <vt:lpstr>Приглашаем к сотрудничеству!  МБДОУ №1 Ленинск-Кузнецкого городского округа, ул. Абрамцева,17 сайт:http://mdou1.ucoz.net/ электронная почта: rozanova1965@mail.ru  личная электронная почта: https://dushina-o@mail.ru/   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24</cp:revision>
  <dcterms:created xsi:type="dcterms:W3CDTF">2016-11-14T12:56:10Z</dcterms:created>
  <dcterms:modified xsi:type="dcterms:W3CDTF">2016-11-15T03:59:40Z</dcterms:modified>
</cp:coreProperties>
</file>